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33"/>
  </p:notesMasterIdLst>
  <p:sldIdLst>
    <p:sldId id="256" r:id="rId5"/>
    <p:sldId id="257" r:id="rId6"/>
    <p:sldId id="263" r:id="rId7"/>
    <p:sldId id="260" r:id="rId8"/>
    <p:sldId id="266" r:id="rId9"/>
    <p:sldId id="268" r:id="rId10"/>
    <p:sldId id="276" r:id="rId11"/>
    <p:sldId id="261" r:id="rId12"/>
    <p:sldId id="284" r:id="rId13"/>
    <p:sldId id="267" r:id="rId14"/>
    <p:sldId id="271" r:id="rId15"/>
    <p:sldId id="269" r:id="rId16"/>
    <p:sldId id="277" r:id="rId17"/>
    <p:sldId id="280" r:id="rId18"/>
    <p:sldId id="270" r:id="rId19"/>
    <p:sldId id="272" r:id="rId20"/>
    <p:sldId id="273" r:id="rId21"/>
    <p:sldId id="274" r:id="rId22"/>
    <p:sldId id="278" r:id="rId23"/>
    <p:sldId id="279" r:id="rId24"/>
    <p:sldId id="281" r:id="rId25"/>
    <p:sldId id="275" r:id="rId26"/>
    <p:sldId id="285" r:id="rId27"/>
    <p:sldId id="286" r:id="rId28"/>
    <p:sldId id="287" r:id="rId29"/>
    <p:sldId id="283" r:id="rId30"/>
    <p:sldId id="264" r:id="rId31"/>
    <p:sldId id="26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3"/>
            <p14:sldId id="260"/>
            <p14:sldId id="266"/>
            <p14:sldId id="268"/>
            <p14:sldId id="276"/>
            <p14:sldId id="261"/>
            <p14:sldId id="284"/>
            <p14:sldId id="267"/>
            <p14:sldId id="271"/>
            <p14:sldId id="269"/>
            <p14:sldId id="277"/>
            <p14:sldId id="280"/>
            <p14:sldId id="270"/>
            <p14:sldId id="272"/>
            <p14:sldId id="273"/>
            <p14:sldId id="274"/>
            <p14:sldId id="278"/>
            <p14:sldId id="279"/>
            <p14:sldId id="281"/>
            <p14:sldId id="275"/>
            <p14:sldId id="285"/>
            <p14:sldId id="286"/>
            <p14:sldId id="287"/>
            <p14:sldId id="28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145A"/>
    <a:srgbClr val="151628"/>
    <a:srgbClr val="E2068C"/>
    <a:srgbClr val="FFFFFF"/>
    <a:srgbClr val="7FCC27"/>
    <a:srgbClr val="231F20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64" d="100"/>
          <a:sy n="64" d="100"/>
        </p:scale>
        <p:origin x="137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68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98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24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99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76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3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692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01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54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00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35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https://github.com/aspnet/EntityFrameworkCore/pull/12843/files</a:t>
            </a:r>
          </a:p>
          <a:p>
            <a:r>
              <a:rPr lang="en-US" dirty="0"/>
              <a:t>https://csharp.christiannagel.com/2018/09/05/efcorecosmos/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03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014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15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https://github.com/aspnet/EntityFrameworkCore/pull/12843/files</a:t>
            </a:r>
          </a:p>
          <a:p>
            <a:r>
              <a:rPr lang="en-US" dirty="0"/>
              <a:t>https://csharp.christiannagel.com/2018/09/05/efcorecosmos/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707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https://github.com/aspnet/EntityFrameworkCore/pull/12843/files</a:t>
            </a:r>
          </a:p>
          <a:p>
            <a:r>
              <a:rPr lang="en-US" dirty="0"/>
              <a:t>https://csharp.christiannagel.com/2018/09/05/efcorecosmos/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700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29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115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32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06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99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006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63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6.svg"/><Relationship Id="rId7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emf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A4477-3871-4DF2-9A11-758395CBB30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466725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24E3C7-EE25-4A68-B374-A27EA43452E4}"/>
              </a:ext>
            </a:extLst>
          </p:cNvPr>
          <p:cNvSpPr txBox="1"/>
          <p:nvPr userDrawn="1"/>
        </p:nvSpPr>
        <p:spPr>
          <a:xfrm>
            <a:off x="8234362" y="5855677"/>
            <a:ext cx="3614737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www.dotnetconfsg.com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FD1FDD-039D-4ED4-BBDF-E280AA95FDEF}"/>
              </a:ext>
            </a:extLst>
          </p:cNvPr>
          <p:cNvSpPr/>
          <p:nvPr userDrawn="1"/>
        </p:nvSpPr>
        <p:spPr bwMode="auto">
          <a:xfrm>
            <a:off x="224493" y="2489981"/>
            <a:ext cx="7955870" cy="104804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000" b="1" dirty="0">
                <a:solidFill>
                  <a:schemeClr val="bg1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.NET </a:t>
            </a:r>
            <a:r>
              <a:rPr lang="en-US" sz="8000" b="1" kern="12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Conf SG ‘18</a:t>
            </a:r>
            <a:endParaRPr lang="en-US" sz="8000" b="1" kern="1200" dirty="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CD858DE-5C3E-4201-B2A6-2206AE935934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A701715E-7A6D-4798-8829-AA510E27CF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12AB34E-84A8-475F-A682-46CEF95AB135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DD55FF7-602D-4964-B002-EFA7BD04309C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AF4868F-779A-494E-853E-E3B06F99A3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072ADF-8749-43C8-9F81-7F3C4B2DCFB0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A984EA7-B0B6-49AF-96FB-C5F073BF93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239" y="1189177"/>
            <a:ext cx="11653523" cy="627864"/>
          </a:xfrm>
        </p:spPr>
        <p:txBody>
          <a:bodyPr/>
          <a:lstStyle>
            <a:lvl1pPr marL="0" indent="0">
              <a:buNone/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Consolas" panose="020B0609020204030204" pitchFamily="49" charset="0"/>
              </a:defRPr>
            </a:lvl1pPr>
            <a:lvl2pPr marL="0" indent="0">
              <a:buFontTx/>
              <a:buNone/>
              <a:defRPr sz="1961">
                <a:latin typeface="Consolas" panose="020B0609020204030204" pitchFamily="49" charset="0"/>
              </a:defRPr>
            </a:lvl2pPr>
            <a:lvl3pPr marL="224097" indent="0">
              <a:buNone/>
              <a:defRPr>
                <a:latin typeface="Consolas" panose="020B0609020204030204" pitchFamily="49" charset="0"/>
              </a:defRPr>
            </a:lvl3pPr>
            <a:lvl4pPr marL="448193" indent="0">
              <a:buNone/>
              <a:defRPr>
                <a:latin typeface="Consolas" panose="020B0609020204030204" pitchFamily="49" charset="0"/>
              </a:defRPr>
            </a:lvl4pPr>
            <a:lvl5pPr marL="672290" indent="0">
              <a:buNone/>
              <a:defRPr>
                <a:latin typeface="Consolas" panose="020B0609020204030204" pitchFamily="49" charset="0"/>
              </a:defRPr>
            </a:lvl5pPr>
          </a:lstStyle>
          <a:p>
            <a:pPr lvl="0"/>
            <a:r>
              <a:rPr lang="en-US" sz="3200" dirty="0"/>
              <a:t>Code Sample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CC50D2A-AB6B-4DB3-A1C1-B3A66941D26B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C45317F5-47B1-4131-81D7-446E2125D6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8028D8-8CA2-4502-A4FE-03289B3B737A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0B85BEF-03D8-4981-9884-24CF6528E6A8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09163B9-C4B3-40B2-B526-6584955761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EA9A06-1976-4E90-80D1-CB65F40444AE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chemeClr val="bg1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4E11EFB-6F04-48E9-83F9-A2E0836F4587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764596A3-CC81-4F3D-B8AE-9D77F109D3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7097D-84C1-465F-BD68-06D6C85024B6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chemeClr val="bg1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BD46186-92AB-4C92-90F5-B3BC721807A6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FDB631E5-B352-487F-B14C-6DFFBDA7B42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830F4C0-F417-4DD5-B2F5-306AB1EE0E93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59472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951417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202563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4095750"/>
            <a:ext cx="9860611" cy="109537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  <a:p>
            <a:pPr lvl="0"/>
            <a:r>
              <a:rPr lang="en-US" dirty="0"/>
              <a:t>@</a:t>
            </a:r>
            <a:r>
              <a:rPr lang="en-US" dirty="0" err="1"/>
              <a:t>SocialMediaTag</a:t>
            </a:r>
            <a:r>
              <a:rPr lang="en-US" dirty="0"/>
              <a:t> | website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132FF-89F5-497B-9A84-085EA64C4843}"/>
              </a:ext>
            </a:extLst>
          </p:cNvPr>
          <p:cNvSpPr txBox="1"/>
          <p:nvPr userDrawn="1"/>
        </p:nvSpPr>
        <p:spPr>
          <a:xfrm>
            <a:off x="6540500" y="5563328"/>
            <a:ext cx="3676698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>
                <a:solidFill>
                  <a:schemeClr val="tx1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.NET </a:t>
            </a:r>
            <a:r>
              <a:rPr lang="en-US" sz="3600" b="1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Conf SG ‘18</a:t>
            </a:r>
            <a:endParaRPr lang="en-US" sz="3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A07A134-45BF-4396-8FC5-F7CFBF2DE37D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373B7F5B-B5C7-4AE8-962E-C131CC184BD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5A0187-1511-4D90-939E-3C75E2C64D18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D299296-FAD7-451E-B0C6-400CE15B6151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91346E5B-E0F8-48D1-8A9A-DC185790DB5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B485DF-C421-479C-9A56-EA50094D8E4F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D0F1F44-0B39-49E5-9579-D18F28C530D2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9BA182D3-866D-46D6-9613-621A1206AD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5683FC2-D133-4046-A2C4-1A9EAE3CD986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4672227-9E56-478E-A892-3F666C750AD0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34551C0-D0C5-4BF9-8D99-348EA9CE4D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485354-84C9-4120-96F4-B9CFC66962DF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chemeClr val="tx1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chemeClr val="tx1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D5EAD7E-968D-4A2D-9296-465452459310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B38349EF-3E59-4778-9145-48CA0F890A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3F49A9-2EC7-4453-B022-2638BC20919E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chemeClr val="tx1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chemeClr val="tx1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49A6FFD-7F4B-47AA-B9AB-18DA06E6C1FC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4573530B-2672-47DE-9CD0-EC9A2CC8DA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D5BF054-399E-439B-A3E0-BFF732E98A83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chemeClr val="tx1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chemeClr val="tx1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BFC5F39-E8C8-48D9-B944-735119BF3972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1C7BA1AB-0ABF-46EA-8A5C-9A1A648009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E2B347-BFEF-40C3-AA06-FD03DE05B971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056858D-F916-47BB-83AC-99A624C69CDD}"/>
              </a:ext>
            </a:extLst>
          </p:cNvPr>
          <p:cNvGrpSpPr/>
          <p:nvPr userDrawn="1"/>
        </p:nvGrpSpPr>
        <p:grpSpPr>
          <a:xfrm>
            <a:off x="8131810" y="5922334"/>
            <a:ext cx="3994928" cy="1074984"/>
            <a:chOff x="8131810" y="5922334"/>
            <a:chExt cx="3994928" cy="1074984"/>
          </a:xfrm>
        </p:grpSpPr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F6266298-BD71-4A4D-ADA7-4D13384BEE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1284787" y="5922334"/>
              <a:ext cx="841951" cy="899665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6F4ED18-2E89-4C6A-B1FC-34FED949E48C}"/>
                </a:ext>
              </a:extLst>
            </p:cNvPr>
            <p:cNvSpPr txBox="1"/>
            <p:nvPr userDrawn="1"/>
          </p:nvSpPr>
          <p:spPr>
            <a:xfrm>
              <a:off x="8131810" y="6258654"/>
              <a:ext cx="3505200" cy="7386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b="1" dirty="0">
                  <a:solidFill>
                    <a:srgbClr val="32145A"/>
                  </a:solidFill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.NET </a:t>
              </a:r>
              <a:r>
                <a:rPr lang="en-US" sz="3200" b="1" kern="1200" dirty="0">
                  <a:solidFill>
                    <a:srgbClr val="32145A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Conf SG ‘18</a:t>
              </a:r>
              <a:endParaRPr lang="en-US" sz="3200" b="1" dirty="0">
                <a:solidFill>
                  <a:srgbClr val="32145A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132302"/>
          </a:xfrm>
        </p:spPr>
        <p:txBody>
          <a:bodyPr/>
          <a:lstStyle/>
          <a:p>
            <a:r>
              <a:rPr lang="en-US" dirty="0"/>
              <a:t>Complex Type in EF6</a:t>
            </a:r>
          </a:p>
          <a:p>
            <a:r>
              <a:rPr lang="en-US" dirty="0"/>
              <a:t>Own types are introduced in 2.0</a:t>
            </a:r>
          </a:p>
          <a:p>
            <a:r>
              <a:rPr lang="en-US" dirty="0"/>
              <a:t>Need to use Fluent</a:t>
            </a:r>
          </a:p>
          <a:p>
            <a:r>
              <a:rPr lang="en-US" dirty="0"/>
              <a:t>Don't need to Include(). They are included automatically</a:t>
            </a:r>
          </a:p>
          <a:p>
            <a:r>
              <a:rPr lang="en-US" dirty="0"/>
              <a:t>There is a bug now. Need to add primary key for the owned entities</a:t>
            </a:r>
          </a:p>
          <a:p>
            <a:r>
              <a:rPr lang="en-US" dirty="0"/>
              <a:t>This feature is mainly for </a:t>
            </a:r>
            <a:r>
              <a:rPr lang="en-US" dirty="0" err="1"/>
              <a:t>CosmosDB</a:t>
            </a:r>
            <a:r>
              <a:rPr lang="en-US" dirty="0"/>
              <a:t> Provider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</a:t>
            </a:r>
          </a:p>
        </p:txBody>
      </p:sp>
    </p:spTree>
    <p:extLst>
      <p:ext uri="{BB962C8B-B14F-4D97-AF65-F5344CB8AC3E}">
        <p14:creationId xmlns:p14="http://schemas.microsoft.com/office/powerpoint/2010/main" val="138534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9428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For geometric space (Point, Line, Polygon)</a:t>
            </a:r>
          </a:p>
          <a:p>
            <a:r>
              <a:rPr lang="en-US" dirty="0"/>
              <a:t>Geometric column on SQL Server</a:t>
            </a:r>
          </a:p>
          <a:p>
            <a:r>
              <a:rPr lang="en-US" dirty="0" err="1"/>
              <a:t>UseNetTopologySuite</a:t>
            </a:r>
            <a:r>
              <a:rPr lang="en-US" dirty="0"/>
              <a:t>: Included translation in LINQ</a:t>
            </a:r>
          </a:p>
          <a:p>
            <a:r>
              <a:rPr lang="en-US" dirty="0"/>
              <a:t>Shipped two days ago!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Extension</a:t>
            </a:r>
          </a:p>
        </p:txBody>
      </p:sp>
    </p:spTree>
    <p:extLst>
      <p:ext uri="{BB962C8B-B14F-4D97-AF65-F5344CB8AC3E}">
        <p14:creationId xmlns:p14="http://schemas.microsoft.com/office/powerpoint/2010/main" val="814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instead of Geography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B4F085-4EDF-409A-AD42-1A6A0FDEA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688" y="1189176"/>
            <a:ext cx="9334624" cy="508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3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instead of Geography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302330-F338-43E9-952C-A07E69273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272" y="1189176"/>
            <a:ext cx="9355455" cy="507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3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8428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en-US" dirty="0"/>
              <a:t>Uniquely identify the query</a:t>
            </a:r>
          </a:p>
          <a:p>
            <a:r>
              <a:rPr lang="en-US" dirty="0"/>
              <a:t>Help in logging</a:t>
            </a:r>
          </a:p>
          <a:p>
            <a:r>
              <a:rPr lang="en-US" dirty="0"/>
              <a:t>Application Insights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WithTag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728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54743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780779"/>
          </a:xfrm>
        </p:spPr>
        <p:txBody>
          <a:bodyPr/>
          <a:lstStyle/>
          <a:p>
            <a:r>
              <a:rPr lang="en-US" dirty="0"/>
              <a:t>No longer prototype</a:t>
            </a:r>
          </a:p>
          <a:p>
            <a:r>
              <a:rPr lang="en-US" dirty="0"/>
              <a:t>Uniformity between SQL and NoSQL</a:t>
            </a:r>
          </a:p>
          <a:p>
            <a:r>
              <a:rPr lang="en-US" dirty="0" err="1"/>
              <a:t>UseCosmosSql</a:t>
            </a:r>
            <a:r>
              <a:rPr lang="en-US" dirty="0"/>
              <a:t>()</a:t>
            </a:r>
          </a:p>
          <a:p>
            <a:r>
              <a:rPr lang="en-US" dirty="0"/>
              <a:t>Store many into one collection or many collection</a:t>
            </a:r>
          </a:p>
          <a:p>
            <a:pPr lvl="1"/>
            <a:r>
              <a:rPr lang="en-US" dirty="0"/>
              <a:t>Discriminator</a:t>
            </a:r>
          </a:p>
          <a:p>
            <a:r>
              <a:rPr lang="en-US" dirty="0"/>
              <a:t>MongoDB is not applicable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CosmosDB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33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 not Supported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401587-35DF-4E05-9456-BC08A19F3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985" y="1189176"/>
            <a:ext cx="9384030" cy="511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5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2.2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16E1F-84F3-4162-AC53-CB806BF296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3146" y="4240530"/>
            <a:ext cx="9860611" cy="1122046"/>
          </a:xfrm>
        </p:spPr>
        <p:txBody>
          <a:bodyPr/>
          <a:lstStyle/>
          <a:p>
            <a:r>
              <a:rPr lang="en-US" sz="3140" dirty="0"/>
              <a:t>Goh Chun Lin, Haulio CTO</a:t>
            </a:r>
          </a:p>
          <a:p>
            <a:r>
              <a:rPr lang="en-US" sz="3140" dirty="0"/>
              <a:t>@</a:t>
            </a:r>
            <a:r>
              <a:rPr lang="en-US" sz="3140" dirty="0" err="1"/>
              <a:t>goh_chunlin</a:t>
            </a:r>
            <a:r>
              <a:rPr lang="en-US" sz="3140" dirty="0"/>
              <a:t> | https://cuteprogramming.wordpress.com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91BAA-B646-4223-9A2A-BD7C9648C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99" y="1189176"/>
            <a:ext cx="9355602" cy="509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5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Unicorn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C5805-9DC6-484F-91A6-472D4E591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310" y="1083135"/>
            <a:ext cx="9517380" cy="520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5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Code!</a:t>
            </a:r>
          </a:p>
        </p:txBody>
      </p:sp>
    </p:spTree>
    <p:extLst>
      <p:ext uri="{BB962C8B-B14F-4D97-AF65-F5344CB8AC3E}">
        <p14:creationId xmlns:p14="http://schemas.microsoft.com/office/powerpoint/2010/main" val="72092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Deployed to Azure</a:t>
            </a:r>
          </a:p>
        </p:txBody>
      </p:sp>
    </p:spTree>
    <p:extLst>
      <p:ext uri="{BB962C8B-B14F-4D97-AF65-F5344CB8AC3E}">
        <p14:creationId xmlns:p14="http://schemas.microsoft.com/office/powerpoint/2010/main" val="115528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Oops, Not Supported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6036A2-70FF-4707-9FD3-A81B895C6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127550"/>
            <a:ext cx="9436768" cy="516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831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Oops, Not Supported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A455D-B3F9-4CD0-8A6D-E000B94FE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58" y="1534952"/>
            <a:ext cx="11581283" cy="253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5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r>
              <a:rPr lang="en-US" sz="3200" dirty="0"/>
              <a:t>Website: http://bit.ly/dotnetconfsg</a:t>
            </a:r>
            <a:br>
              <a:rPr lang="en-US" sz="3200" dirty="0"/>
            </a:br>
            <a:r>
              <a:rPr lang="en-US" sz="3200" dirty="0"/>
              <a:t>Repo: https://github.com/goh-chunlin/DotnetSgPhotos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16E1F-84F3-4162-AC53-CB806BF296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3146" y="4240530"/>
            <a:ext cx="9860611" cy="1122046"/>
          </a:xfrm>
        </p:spPr>
        <p:txBody>
          <a:bodyPr/>
          <a:lstStyle/>
          <a:p>
            <a:r>
              <a:rPr lang="en-US" sz="3140" dirty="0"/>
              <a:t>Goh Chun Lin, Haulio CTO</a:t>
            </a:r>
          </a:p>
          <a:p>
            <a:r>
              <a:rPr lang="en-US" sz="3140" dirty="0"/>
              <a:t>@</a:t>
            </a:r>
            <a:r>
              <a:rPr lang="en-US" sz="3140" dirty="0" err="1"/>
              <a:t>goh_chunlin</a:t>
            </a:r>
            <a:r>
              <a:rPr lang="en-US" sz="3140" dirty="0"/>
              <a:t> | https://cuteprogramming.wordpress.com</a:t>
            </a:r>
          </a:p>
        </p:txBody>
      </p:sp>
    </p:spTree>
    <p:extLst>
      <p:ext uri="{BB962C8B-B14F-4D97-AF65-F5344CB8AC3E}">
        <p14:creationId xmlns:p14="http://schemas.microsoft.com/office/powerpoint/2010/main" val="122992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460961"/>
            <a:ext cx="11655840" cy="899665"/>
          </a:xfrm>
        </p:spPr>
        <p:txBody>
          <a:bodyPr/>
          <a:lstStyle/>
          <a:p>
            <a:pPr algn="ctr"/>
            <a:r>
              <a:rPr lang="en-US" sz="3600" dirty="0"/>
              <a:t>Platinum Sponsors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6F560F-50FA-41D0-93E2-CB9771865B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974" y="1159584"/>
            <a:ext cx="5876925" cy="10022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F3E1608-61E1-4EB3-B4EB-FA8C2F836560}"/>
              </a:ext>
            </a:extLst>
          </p:cNvPr>
          <p:cNvSpPr txBox="1">
            <a:spLocks/>
          </p:cNvSpPr>
          <p:nvPr/>
        </p:nvSpPr>
        <p:spPr>
          <a:xfrm>
            <a:off x="269240" y="2405113"/>
            <a:ext cx="11655839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sz="3200" dirty="0"/>
              <a:t>Gold Sponsors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0AFB90-FE16-4988-9DA1-A54CE1DE6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981" y="2636221"/>
            <a:ext cx="4216910" cy="1585558"/>
          </a:xfrm>
          <a:prstGeom prst="rect">
            <a:avLst/>
          </a:prstGeom>
        </p:spPr>
      </p:pic>
      <p:pic>
        <p:nvPicPr>
          <p:cNvPr id="1026" name="Picture 2" descr="https://c.s-microsoft.com/en-us/CMSImages/Microsoft-logo_rgb_gray.jpg?version=1BC84E2E-14C4-6323-7909-D43A63EDAA93">
            <a:extLst>
              <a:ext uri="{FF2B5EF4-FFF2-40B4-BE49-F238E27FC236}">
                <a16:creationId xmlns:a16="http://schemas.microsoft.com/office/drawing/2014/main" id="{23D3CAFB-3FAD-451F-9C25-3AE93CA7F3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4761" y1="47000" x2="34761" y2="47000"/>
                        <a14:foregroundMark x1="46464" y1="48778" x2="46464" y2="48778"/>
                        <a14:foregroundMark x1="46663" y1="42556" x2="46663" y2="42556"/>
                        <a14:foregroundMark x1="50349" y1="47667" x2="50349" y2="47667"/>
                        <a14:foregroundMark x1="55080" y1="50111" x2="55080" y2="50111"/>
                        <a14:foregroundMark x1="62201" y1="48778" x2="62201" y2="48778"/>
                        <a14:foregroundMark x1="65737" y1="50889" x2="65737" y2="50889"/>
                        <a14:foregroundMark x1="71315" y1="50778" x2="71315" y2="50778"/>
                        <a14:foregroundMark x1="79283" y1="48444" x2="79283" y2="48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49" t="9149" r="11800" b="11800"/>
          <a:stretch/>
        </p:blipFill>
        <p:spPr bwMode="auto">
          <a:xfrm>
            <a:off x="4260761" y="4566188"/>
            <a:ext cx="3813350" cy="1709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dotnetfoundation.org/img/dotNetFoundationHorizontal.png">
            <a:extLst>
              <a:ext uri="{FF2B5EF4-FFF2-40B4-BE49-F238E27FC236}">
                <a16:creationId xmlns:a16="http://schemas.microsoft.com/office/drawing/2014/main" id="{D5EEFA6E-E2FA-4DD0-8397-56C3682E7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182" y="5087124"/>
            <a:ext cx="1858073" cy="66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305572D-F95E-4E6F-90EF-AA22C305F051}"/>
              </a:ext>
            </a:extLst>
          </p:cNvPr>
          <p:cNvSpPr txBox="1">
            <a:spLocks/>
          </p:cNvSpPr>
          <p:nvPr/>
        </p:nvSpPr>
        <p:spPr>
          <a:xfrm>
            <a:off x="269240" y="4373336"/>
            <a:ext cx="11655839" cy="615757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5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sz="2800" dirty="0"/>
              <a:t>Other Sponsors</a:t>
            </a:r>
          </a:p>
        </p:txBody>
      </p:sp>
      <p:pic>
        <p:nvPicPr>
          <p:cNvPr id="1030" name="Picture 6" descr="https://www.stevejgordon.co.uk/wp-content/uploads/2017/11/MVP_Logo_Horizontal_Preferred_Cyan300_RGB_300ppi.png">
            <a:extLst>
              <a:ext uri="{FF2B5EF4-FFF2-40B4-BE49-F238E27FC236}">
                <a16:creationId xmlns:a16="http://schemas.microsoft.com/office/drawing/2014/main" id="{2EF67079-388F-4CA2-9F3A-532161D1F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408" y="5114925"/>
            <a:ext cx="1515841" cy="61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55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351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44486"/>
          </a:xfrm>
        </p:spPr>
        <p:txBody>
          <a:bodyPr/>
          <a:lstStyle/>
          <a:p>
            <a:r>
              <a:rPr lang="en-US" dirty="0"/>
              <a:t>Project Setup</a:t>
            </a:r>
          </a:p>
          <a:p>
            <a:pPr lvl="1"/>
            <a:r>
              <a:rPr lang="en-US" dirty="0"/>
              <a:t>A bit of Face API =)</a:t>
            </a:r>
          </a:p>
          <a:p>
            <a:r>
              <a:rPr lang="en-US" dirty="0"/>
              <a:t>Ownership</a:t>
            </a:r>
          </a:p>
          <a:p>
            <a:r>
              <a:rPr lang="en-US" dirty="0"/>
              <a:t>Spatial Extension</a:t>
            </a:r>
          </a:p>
          <a:p>
            <a:r>
              <a:rPr lang="en-US" dirty="0" err="1"/>
              <a:t>WithTag</a:t>
            </a:r>
            <a:r>
              <a:rPr lang="en-US" dirty="0"/>
              <a:t>()</a:t>
            </a:r>
          </a:p>
          <a:p>
            <a:r>
              <a:rPr lang="en-US" dirty="0" err="1"/>
              <a:t>CosmosDB</a:t>
            </a:r>
            <a:r>
              <a:rPr lang="en-US" dirty="0"/>
              <a:t> Provider</a:t>
            </a:r>
          </a:p>
          <a:p>
            <a:r>
              <a:rPr lang="en-US" dirty="0"/>
              <a:t>EF Core Roadmap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Setup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005D8-70CB-4926-A896-1D1A7E0120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5114"/>
          </a:xfrm>
        </p:spPr>
        <p:txBody>
          <a:bodyPr/>
          <a:lstStyle/>
          <a:p>
            <a:r>
              <a:rPr lang="en-US" dirty="0"/>
              <a:t>http://bit.ly/dotnetconfsg</a:t>
            </a:r>
          </a:p>
          <a:p>
            <a:r>
              <a:rPr lang="en-US" dirty="0"/>
              <a:t>https://github.com/goh-chunlin/DotnetSgPhotos</a:t>
            </a:r>
          </a:p>
          <a:p>
            <a:r>
              <a:rPr lang="en-US" dirty="0"/>
              <a:t>It is open source!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Setup</a:t>
            </a:r>
          </a:p>
        </p:txBody>
      </p:sp>
    </p:spTree>
    <p:extLst>
      <p:ext uri="{BB962C8B-B14F-4D97-AF65-F5344CB8AC3E}">
        <p14:creationId xmlns:p14="http://schemas.microsoft.com/office/powerpoint/2010/main" val="180484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.NET Core 2.0 to 2.2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E0CA6F-1400-48FA-8E02-B98E598B0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99" y="1189176"/>
            <a:ext cx="9355602" cy="509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32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Updated </a:t>
            </a:r>
            <a:r>
              <a:rPr lang="en-US" dirty="0" err="1"/>
              <a:t>csproj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974A21-3281-4AE9-8759-CD748E06E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880" y="1189176"/>
            <a:ext cx="9311640" cy="507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85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Updates</a:t>
            </a:r>
          </a:p>
        </p:txBody>
      </p:sp>
    </p:spTree>
    <p:extLst>
      <p:ext uri="{BB962C8B-B14F-4D97-AF65-F5344CB8AC3E}">
        <p14:creationId xmlns:p14="http://schemas.microsoft.com/office/powerpoint/2010/main" val="2810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Props1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11245976-3b4d-4794-a754-317688483df2"/>
    <ds:schemaRef ds:uri="http://schemas.microsoft.com/sharepoint/v3"/>
    <ds:schemaRef ds:uri="569b343d-e775-480b-9b2b-6a6986deb9b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2894</TotalTime>
  <Words>355</Words>
  <Application>Microsoft Office PowerPoint</Application>
  <PresentationFormat>Widescreen</PresentationFormat>
  <Paragraphs>95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Consolas</vt:lpstr>
      <vt:lpstr>Segoe UI</vt:lpstr>
      <vt:lpstr>Segoe UI Light</vt:lpstr>
      <vt:lpstr>Segoe UI Semibold</vt:lpstr>
      <vt:lpstr>Wingdings</vt:lpstr>
      <vt:lpstr>Dotnet_Template</vt:lpstr>
      <vt:lpstr>PowerPoint Presentation</vt:lpstr>
      <vt:lpstr>Entity Framework 2.2</vt:lpstr>
      <vt:lpstr>Agenda</vt:lpstr>
      <vt:lpstr>Project Setup</vt:lpstr>
      <vt:lpstr>Project Setup</vt:lpstr>
      <vt:lpstr>From .NET Core 2.0 to 2.2</vt:lpstr>
      <vt:lpstr>Updated csproj</vt:lpstr>
      <vt:lpstr>Demo</vt:lpstr>
      <vt:lpstr>New Updates</vt:lpstr>
      <vt:lpstr>Ownership</vt:lpstr>
      <vt:lpstr>Demo</vt:lpstr>
      <vt:lpstr>Spatial Extension</vt:lpstr>
      <vt:lpstr>Geometry instead of Geography</vt:lpstr>
      <vt:lpstr>Geometry instead of Geography</vt:lpstr>
      <vt:lpstr>Demo</vt:lpstr>
      <vt:lpstr>WithTag()</vt:lpstr>
      <vt:lpstr>Demo</vt:lpstr>
      <vt:lpstr>CosmosDB</vt:lpstr>
      <vt:lpstr>Point not Supported</vt:lpstr>
      <vt:lpstr>Problem of Id</vt:lpstr>
      <vt:lpstr>Problem of Unicorn</vt:lpstr>
      <vt:lpstr>Show Code!</vt:lpstr>
      <vt:lpstr>Deployed to Azure</vt:lpstr>
      <vt:lpstr>Oops, Not Supported</vt:lpstr>
      <vt:lpstr>Oops, Not Supported</vt:lpstr>
      <vt:lpstr>Thank You Website: http://bit.ly/dotnetconfsg Repo: https://github.com/goh-chunlin/DotnetSgPhotos</vt:lpstr>
      <vt:lpstr>Platinum 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Chun Lin Goh</cp:lastModifiedBy>
  <cp:revision>18</cp:revision>
  <dcterms:created xsi:type="dcterms:W3CDTF">2018-01-09T22:22:16Z</dcterms:created>
  <dcterms:modified xsi:type="dcterms:W3CDTF">2018-09-14T22:48:33Z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